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516"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u_budimir_ohlasenie_stavby_page_1.png"/>
          <p:cNvPicPr>
            <a:picLocks noChangeAspect="1"/>
          </p:cNvPicPr>
          <p:nvPr/>
        </p:nvPicPr>
        <p:blipFill>
          <a:blip/>
          <a:stretch>
            <a:fillRect/>
          </a:stretch>
        </p:blipFill>
        <p:spPr>
          <a:xfrm>
            <a:off x="182880" y="182880"/>
            <a:ext cx="4849565" cy="6858000"/>
          </a:xfrm>
          <a:prstGeom prst="rect">
            <a:avLst/>
          </a:prstGeom>
        </p:spPr>
      </p:pic>
      <p:sp>
        <p:nvSpPr>
          <p:cNvPr id="3" name="TextBox 2"/>
          <p:cNvSpPr txBox="1"/>
          <p:nvPr/>
        </p:nvSpPr>
        <p:spPr>
          <a:xfrm>
            <a:off x="5029200" y="182880"/>
            <a:ext cx="4114800" cy="6858000"/>
          </a:xfrm>
          <a:prstGeom prst="rect">
            <a:avLst/>
          </a:prstGeom>
          <a:noFill/>
        </p:spPr>
        <p:txBody>
          <a:bodyPr wrap="square">
            <a:spAutoFit/>
          </a:bodyPr>
          <a:lstStyle/>
          <a:p>
            <a:pPr>
              <a:defRPr sz="1100">
                <a:solidFill>
                  <a:srgbClr val="000000"/>
                </a:solidFill>
                <a:latin typeface="Arial"/>
              </a:defRPr>
            </a:pPr>
            <a:r>
              <a:t>a) Prízemné stavby, konštrukcie, zariadenia alebo výrobky dovezené na miesto osadenia alebo výrobky zmontované z konštrukčných prvkov na mieste osadenia (ďalej len „zmontovaný výrobok“) pevne spojené so zemou, ak ich zastavaná plocha nepresahuje 50 m² a výšku 5 m, najmä kôlne, práčovne, letné kuchyne, prístrešky, zariadenia na nádoby na odpadky, stavby na chov drobných zvierat, sauny, úschovne bicyklov a detských kočíkov, čakárne, stavby športových zariadení a garáže.</a:t>
            </a:r>
            <a:br/>
            <a:r>
              <a:t/>
            </a:r>
            <a:br/>
            <a:r>
              <a:t>Poznámka: § 24a zákona 200/2024 Z.z. o územnom plánovaní – záväzné stanovisko orgánu územného plánovania k ohláseniu drobnej stavby, ktorej zastavaná plocha presahuje 25 m².</a:t>
            </a:r>
            <a:br/>
            <a:r>
              <a:t/>
            </a:r>
            <a:br/>
            <a:r>
              <a:t>b) Podzemné stavby do 25 m² a hĺbky 3 m, najmä pivnice, žumpy a bazény.</a:t>
            </a:r>
            <a:br/>
            <a:r>
              <a:t/>
            </a:r>
            <a:br/>
            <a:r>
              <a:t>Poznámka: § 63 ods. 3 písm. a) zákona č. 364/2004 Z.z. o vodách – obec vydáva vyjadrenie podľa § 28 k vodnej stavbe v prípadoch, v ktorých je príslušná vydať povolenie.</a:t>
            </a:r>
            <a:br/>
            <a:r>
              <a:t/>
            </a:r>
            <a:br/>
            <a:r>
              <a:t>c) Práce vo vzdialenosti menšej ako 2 m od hranice pozemku – ploty. Oplotenie z pevných nepriehľadných materiálov do výšky 1,6 m alebo oplotenie z ľahkých priehľadných materiálov do výšky 2 m od priľahlého terénu – iné už stavebný zámer.</a:t>
            </a:r>
            <a:br/>
            <a:r>
              <a:t/>
            </a:r>
            <a:br/>
            <a:r>
              <a:t>d) Ak nejde o žiadnu z uvedených stavieb – ide o prípojky.</a:t>
            </a:r>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 y="0"/>
            <a:ext cx="4852211"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ana2.png"/>
          <p:cNvPicPr>
            <a:picLocks noChangeAspect="1"/>
          </p:cNvPicPr>
          <p:nvPr/>
        </p:nvPicPr>
        <p:blipFill>
          <a:blip/>
          <a:stretch>
            <a:fillRect/>
          </a:stretch>
        </p:blipFill>
        <p:spPr>
          <a:xfrm>
            <a:off x="182880" y="457200"/>
            <a:ext cx="4526906" cy="6400800"/>
          </a:xfrm>
          <a:prstGeom prst="rect">
            <a:avLst/>
          </a:prstGeom>
        </p:spPr>
      </p:pic>
      <p:sp>
        <p:nvSpPr>
          <p:cNvPr id="3" name="TextBox 2"/>
          <p:cNvSpPr txBox="1"/>
          <p:nvPr/>
        </p:nvSpPr>
        <p:spPr>
          <a:xfrm>
            <a:off x="4709785" y="457200"/>
            <a:ext cx="4289835" cy="2893100"/>
          </a:xfrm>
          <a:prstGeom prst="rect">
            <a:avLst/>
          </a:prstGeom>
          <a:noFill/>
        </p:spPr>
        <p:txBody>
          <a:bodyPr wrap="square">
            <a:spAutoFit/>
          </a:bodyPr>
          <a:lstStyle/>
          <a:p>
            <a:r>
              <a:rPr sz="1400" dirty="0">
                <a:solidFill>
                  <a:srgbClr val="000000"/>
                </a:solidFill>
                <a:latin typeface="Calibri"/>
              </a:rPr>
              <a:t>§ 7 </a:t>
            </a:r>
            <a:r>
              <a:rPr sz="1400" dirty="0" err="1">
                <a:solidFill>
                  <a:srgbClr val="000000"/>
                </a:solidFill>
                <a:latin typeface="Calibri"/>
              </a:rPr>
              <a:t>vyhlášky</a:t>
            </a:r>
            <a:r>
              <a:rPr sz="1400" dirty="0">
                <a:solidFill>
                  <a:srgbClr val="000000"/>
                </a:solidFill>
                <a:latin typeface="Calibri"/>
              </a:rPr>
              <a:t> 60/2025 – </a:t>
            </a:r>
            <a:r>
              <a:rPr sz="1400" dirty="0" err="1">
                <a:solidFill>
                  <a:srgbClr val="000000"/>
                </a:solidFill>
                <a:latin typeface="Calibri"/>
              </a:rPr>
              <a:t>Identifikačné</a:t>
            </a:r>
            <a:r>
              <a:rPr sz="1400" dirty="0">
                <a:solidFill>
                  <a:srgbClr val="000000"/>
                </a:solidFill>
                <a:latin typeface="Calibri"/>
              </a:rPr>
              <a:t> </a:t>
            </a:r>
            <a:r>
              <a:rPr sz="1400" dirty="0" err="1">
                <a:solidFill>
                  <a:srgbClr val="000000"/>
                </a:solidFill>
                <a:latin typeface="Calibri"/>
              </a:rPr>
              <a:t>údaje</a:t>
            </a:r>
            <a:r>
              <a:rPr sz="1400" dirty="0">
                <a:solidFill>
                  <a:srgbClr val="000000"/>
                </a:solidFill>
                <a:latin typeface="Calibri"/>
              </a:rPr>
              <a:t> </a:t>
            </a:r>
            <a:r>
              <a:rPr sz="1400" dirty="0" err="1">
                <a:solidFill>
                  <a:srgbClr val="000000"/>
                </a:solidFill>
                <a:latin typeface="Calibri"/>
              </a:rPr>
              <a:t>stavebníka</a:t>
            </a:r>
            <a:r>
              <a:rPr sz="1400" dirty="0">
                <a:solidFill>
                  <a:srgbClr val="000000"/>
                </a:solidFill>
                <a:latin typeface="Calibri"/>
              </a:rPr>
              <a:t> a </a:t>
            </a:r>
            <a:r>
              <a:rPr sz="1400" dirty="0" err="1">
                <a:solidFill>
                  <a:srgbClr val="000000"/>
                </a:solidFill>
                <a:latin typeface="Calibri"/>
              </a:rPr>
              <a:t>projektanta</a:t>
            </a:r>
            <a:r>
              <a:rPr sz="1400" dirty="0">
                <a:solidFill>
                  <a:srgbClr val="000000"/>
                </a:solidFill>
                <a:latin typeface="Calibri"/>
              </a:rPr>
              <a:t>:
• </a:t>
            </a:r>
            <a:r>
              <a:rPr sz="1400" dirty="0" err="1">
                <a:solidFill>
                  <a:srgbClr val="000000"/>
                </a:solidFill>
                <a:latin typeface="Calibri"/>
              </a:rPr>
              <a:t>Fyzická</a:t>
            </a:r>
            <a:r>
              <a:rPr sz="1400" dirty="0">
                <a:solidFill>
                  <a:srgbClr val="000000"/>
                </a:solidFill>
                <a:latin typeface="Calibri"/>
              </a:rPr>
              <a:t> </a:t>
            </a:r>
            <a:r>
              <a:rPr sz="1400" dirty="0" err="1">
                <a:solidFill>
                  <a:srgbClr val="000000"/>
                </a:solidFill>
                <a:latin typeface="Calibri"/>
              </a:rPr>
              <a:t>osoba</a:t>
            </a:r>
            <a:r>
              <a:rPr sz="1400" dirty="0">
                <a:solidFill>
                  <a:srgbClr val="000000"/>
                </a:solidFill>
                <a:latin typeface="Calibri"/>
              </a:rPr>
              <a:t> (</a:t>
            </a:r>
            <a:r>
              <a:rPr sz="1400" dirty="0" err="1">
                <a:solidFill>
                  <a:srgbClr val="000000"/>
                </a:solidFill>
                <a:latin typeface="Calibri"/>
              </a:rPr>
              <a:t>stavebník</a:t>
            </a:r>
            <a:r>
              <a:rPr sz="1400" dirty="0">
                <a:solidFill>
                  <a:srgbClr val="000000"/>
                </a:solidFill>
                <a:latin typeface="Calibri"/>
              </a:rPr>
              <a:t>): </a:t>
            </a:r>
            <a:r>
              <a:rPr sz="1400" dirty="0" err="1">
                <a:solidFill>
                  <a:srgbClr val="000000"/>
                </a:solidFill>
                <a:latin typeface="Calibri"/>
              </a:rPr>
              <a:t>titul</a:t>
            </a:r>
            <a:r>
              <a:rPr sz="1400" dirty="0">
                <a:solidFill>
                  <a:srgbClr val="000000"/>
                </a:solidFill>
                <a:latin typeface="Calibri"/>
              </a:rPr>
              <a:t>, </a:t>
            </a:r>
            <a:r>
              <a:rPr sz="1400" dirty="0" err="1">
                <a:solidFill>
                  <a:srgbClr val="000000"/>
                </a:solidFill>
                <a:latin typeface="Calibri"/>
              </a:rPr>
              <a:t>meno</a:t>
            </a:r>
            <a:r>
              <a:rPr sz="1400" dirty="0">
                <a:solidFill>
                  <a:srgbClr val="000000"/>
                </a:solidFill>
                <a:latin typeface="Calibri"/>
              </a:rPr>
              <a:t>, </a:t>
            </a:r>
            <a:r>
              <a:rPr sz="1400" dirty="0" err="1">
                <a:solidFill>
                  <a:srgbClr val="000000"/>
                </a:solidFill>
                <a:latin typeface="Calibri"/>
              </a:rPr>
              <a:t>priezvisko</a:t>
            </a:r>
            <a:r>
              <a:rPr sz="1400" dirty="0">
                <a:solidFill>
                  <a:srgbClr val="000000"/>
                </a:solidFill>
                <a:latin typeface="Calibri"/>
              </a:rPr>
              <a:t>, </a:t>
            </a:r>
            <a:r>
              <a:rPr sz="1400" dirty="0" err="1">
                <a:solidFill>
                  <a:srgbClr val="000000"/>
                </a:solidFill>
                <a:latin typeface="Calibri"/>
              </a:rPr>
              <a:t>adresa</a:t>
            </a:r>
            <a:r>
              <a:rPr sz="1400" dirty="0">
                <a:solidFill>
                  <a:srgbClr val="000000"/>
                </a:solidFill>
                <a:latin typeface="Calibri"/>
              </a:rPr>
              <a:t>, </a:t>
            </a:r>
            <a:r>
              <a:rPr sz="1400" dirty="0" err="1">
                <a:solidFill>
                  <a:srgbClr val="000000"/>
                </a:solidFill>
                <a:latin typeface="Calibri"/>
              </a:rPr>
              <a:t>telefón</a:t>
            </a:r>
            <a:r>
              <a:rPr sz="1400" dirty="0">
                <a:solidFill>
                  <a:srgbClr val="000000"/>
                </a:solidFill>
                <a:latin typeface="Calibri"/>
              </a:rPr>
              <a:t>, email, </a:t>
            </a:r>
            <a:r>
              <a:rPr sz="1400" dirty="0" err="1">
                <a:solidFill>
                  <a:srgbClr val="000000"/>
                </a:solidFill>
                <a:latin typeface="Calibri"/>
              </a:rPr>
              <a:t>dátum</a:t>
            </a:r>
            <a:r>
              <a:rPr sz="1400" dirty="0">
                <a:solidFill>
                  <a:srgbClr val="000000"/>
                </a:solidFill>
                <a:latin typeface="Calibri"/>
              </a:rPr>
              <a:t> </a:t>
            </a:r>
            <a:r>
              <a:rPr sz="1400" dirty="0" err="1">
                <a:solidFill>
                  <a:srgbClr val="000000"/>
                </a:solidFill>
                <a:latin typeface="Calibri"/>
              </a:rPr>
              <a:t>narodenia</a:t>
            </a:r>
            <a:r>
              <a:rPr sz="1400" dirty="0">
                <a:solidFill>
                  <a:srgbClr val="000000"/>
                </a:solidFill>
                <a:latin typeface="Calibri"/>
              </a:rPr>
              <a:t>.
• </a:t>
            </a:r>
            <a:r>
              <a:rPr sz="1400" dirty="0" err="1">
                <a:solidFill>
                  <a:srgbClr val="000000"/>
                </a:solidFill>
                <a:latin typeface="Calibri"/>
              </a:rPr>
              <a:t>Právnická</a:t>
            </a:r>
            <a:r>
              <a:rPr sz="1400" dirty="0">
                <a:solidFill>
                  <a:srgbClr val="000000"/>
                </a:solidFill>
                <a:latin typeface="Calibri"/>
              </a:rPr>
              <a:t> </a:t>
            </a:r>
            <a:r>
              <a:rPr sz="1400" dirty="0" err="1">
                <a:solidFill>
                  <a:srgbClr val="000000"/>
                </a:solidFill>
                <a:latin typeface="Calibri"/>
              </a:rPr>
              <a:t>osoba</a:t>
            </a:r>
            <a:r>
              <a:rPr sz="1400" dirty="0">
                <a:solidFill>
                  <a:srgbClr val="000000"/>
                </a:solidFill>
                <a:latin typeface="Calibri"/>
              </a:rPr>
              <a:t> (</a:t>
            </a:r>
            <a:r>
              <a:rPr sz="1400" dirty="0" err="1">
                <a:solidFill>
                  <a:srgbClr val="000000"/>
                </a:solidFill>
                <a:latin typeface="Calibri"/>
              </a:rPr>
              <a:t>stavebník</a:t>
            </a:r>
            <a:r>
              <a:rPr sz="1400" dirty="0">
                <a:solidFill>
                  <a:srgbClr val="000000"/>
                </a:solidFill>
                <a:latin typeface="Calibri"/>
              </a:rPr>
              <a:t>): </a:t>
            </a:r>
            <a:r>
              <a:rPr sz="1400" dirty="0" err="1">
                <a:solidFill>
                  <a:srgbClr val="000000"/>
                </a:solidFill>
                <a:latin typeface="Calibri"/>
              </a:rPr>
              <a:t>názov</a:t>
            </a:r>
            <a:r>
              <a:rPr sz="1400" dirty="0">
                <a:solidFill>
                  <a:srgbClr val="000000"/>
                </a:solidFill>
                <a:latin typeface="Calibri"/>
              </a:rPr>
              <a:t>, </a:t>
            </a:r>
            <a:r>
              <a:rPr sz="1400" dirty="0" err="1">
                <a:solidFill>
                  <a:srgbClr val="000000"/>
                </a:solidFill>
                <a:latin typeface="Calibri"/>
              </a:rPr>
              <a:t>sídlo</a:t>
            </a:r>
            <a:r>
              <a:rPr sz="1400" dirty="0">
                <a:solidFill>
                  <a:srgbClr val="000000"/>
                </a:solidFill>
                <a:latin typeface="Calibri"/>
              </a:rPr>
              <a:t>, IČO, </a:t>
            </a:r>
            <a:r>
              <a:rPr sz="1400" dirty="0" err="1">
                <a:solidFill>
                  <a:srgbClr val="000000"/>
                </a:solidFill>
                <a:latin typeface="Calibri"/>
              </a:rPr>
              <a:t>telefón</a:t>
            </a:r>
            <a:r>
              <a:rPr sz="1400" dirty="0">
                <a:solidFill>
                  <a:srgbClr val="000000"/>
                </a:solidFill>
                <a:latin typeface="Calibri"/>
              </a:rPr>
              <a:t>, email, </a:t>
            </a:r>
            <a:r>
              <a:rPr sz="1400" dirty="0" err="1">
                <a:solidFill>
                  <a:srgbClr val="000000"/>
                </a:solidFill>
                <a:latin typeface="Calibri"/>
              </a:rPr>
              <a:t>identifikácia</a:t>
            </a:r>
            <a:r>
              <a:rPr sz="1400" dirty="0">
                <a:solidFill>
                  <a:srgbClr val="000000"/>
                </a:solidFill>
                <a:latin typeface="Calibri"/>
              </a:rPr>
              <a:t> </a:t>
            </a:r>
            <a:r>
              <a:rPr sz="1400" dirty="0" err="1">
                <a:solidFill>
                  <a:srgbClr val="000000"/>
                </a:solidFill>
                <a:latin typeface="Calibri"/>
              </a:rPr>
              <a:t>oprávnenej</a:t>
            </a:r>
            <a:r>
              <a:rPr sz="1400" dirty="0">
                <a:solidFill>
                  <a:srgbClr val="000000"/>
                </a:solidFill>
                <a:latin typeface="Calibri"/>
              </a:rPr>
              <a:t> </a:t>
            </a:r>
            <a:r>
              <a:rPr sz="1400" dirty="0" err="1">
                <a:solidFill>
                  <a:srgbClr val="000000"/>
                </a:solidFill>
                <a:latin typeface="Calibri"/>
              </a:rPr>
              <a:t>osoby</a:t>
            </a:r>
            <a:r>
              <a:rPr sz="1400" dirty="0">
                <a:solidFill>
                  <a:srgbClr val="000000"/>
                </a:solidFill>
                <a:latin typeface="Calibri"/>
              </a:rPr>
              <a:t>.
• </a:t>
            </a:r>
            <a:r>
              <a:rPr sz="1400" dirty="0" err="1">
                <a:solidFill>
                  <a:srgbClr val="000000"/>
                </a:solidFill>
                <a:latin typeface="Calibri"/>
              </a:rPr>
              <a:t>Projektant</a:t>
            </a:r>
            <a:r>
              <a:rPr sz="1400" dirty="0">
                <a:solidFill>
                  <a:srgbClr val="000000"/>
                </a:solidFill>
                <a:latin typeface="Calibri"/>
              </a:rPr>
              <a:t> – </a:t>
            </a:r>
            <a:r>
              <a:rPr sz="1400" dirty="0" err="1">
                <a:solidFill>
                  <a:srgbClr val="000000"/>
                </a:solidFill>
                <a:latin typeface="Calibri"/>
              </a:rPr>
              <a:t>fyzická</a:t>
            </a:r>
            <a:r>
              <a:rPr sz="1400" dirty="0">
                <a:solidFill>
                  <a:srgbClr val="000000"/>
                </a:solidFill>
                <a:latin typeface="Calibri"/>
              </a:rPr>
              <a:t> </a:t>
            </a:r>
            <a:r>
              <a:rPr sz="1400" dirty="0" err="1">
                <a:solidFill>
                  <a:srgbClr val="000000"/>
                </a:solidFill>
                <a:latin typeface="Calibri"/>
              </a:rPr>
              <a:t>osoba</a:t>
            </a:r>
            <a:r>
              <a:rPr sz="1400" dirty="0">
                <a:solidFill>
                  <a:srgbClr val="000000"/>
                </a:solidFill>
                <a:latin typeface="Calibri"/>
              </a:rPr>
              <a:t>: </a:t>
            </a:r>
            <a:r>
              <a:rPr sz="1400" dirty="0" err="1">
                <a:solidFill>
                  <a:srgbClr val="000000"/>
                </a:solidFill>
                <a:latin typeface="Calibri"/>
              </a:rPr>
              <a:t>titul</a:t>
            </a:r>
            <a:r>
              <a:rPr sz="1400" dirty="0">
                <a:solidFill>
                  <a:srgbClr val="000000"/>
                </a:solidFill>
                <a:latin typeface="Calibri"/>
              </a:rPr>
              <a:t>, </a:t>
            </a:r>
            <a:r>
              <a:rPr sz="1400" dirty="0" err="1">
                <a:solidFill>
                  <a:srgbClr val="000000"/>
                </a:solidFill>
                <a:latin typeface="Calibri"/>
              </a:rPr>
              <a:t>meno</a:t>
            </a:r>
            <a:r>
              <a:rPr sz="1400" dirty="0">
                <a:solidFill>
                  <a:srgbClr val="000000"/>
                </a:solidFill>
                <a:latin typeface="Calibri"/>
              </a:rPr>
              <a:t>, </a:t>
            </a:r>
            <a:r>
              <a:rPr sz="1400" dirty="0" err="1">
                <a:solidFill>
                  <a:srgbClr val="000000"/>
                </a:solidFill>
                <a:latin typeface="Calibri"/>
              </a:rPr>
              <a:t>priezvisko</a:t>
            </a:r>
            <a:r>
              <a:rPr sz="1400" dirty="0">
                <a:solidFill>
                  <a:srgbClr val="000000"/>
                </a:solidFill>
                <a:latin typeface="Calibri"/>
              </a:rPr>
              <a:t>, </a:t>
            </a:r>
            <a:r>
              <a:rPr sz="1400" dirty="0" err="1">
                <a:solidFill>
                  <a:srgbClr val="000000"/>
                </a:solidFill>
                <a:latin typeface="Calibri"/>
              </a:rPr>
              <a:t>adresa</a:t>
            </a:r>
            <a:r>
              <a:rPr sz="1400" dirty="0">
                <a:solidFill>
                  <a:srgbClr val="000000"/>
                </a:solidFill>
                <a:latin typeface="Calibri"/>
              </a:rPr>
              <a:t>, </a:t>
            </a:r>
            <a:r>
              <a:rPr sz="1400" dirty="0" err="1">
                <a:solidFill>
                  <a:srgbClr val="000000"/>
                </a:solidFill>
                <a:latin typeface="Calibri"/>
              </a:rPr>
              <a:t>telefón</a:t>
            </a:r>
            <a:r>
              <a:rPr sz="1400" dirty="0">
                <a:solidFill>
                  <a:srgbClr val="000000"/>
                </a:solidFill>
                <a:latin typeface="Calibri"/>
              </a:rPr>
              <a:t>, email, </a:t>
            </a:r>
            <a:r>
              <a:rPr sz="1400" dirty="0" err="1">
                <a:solidFill>
                  <a:srgbClr val="000000"/>
                </a:solidFill>
                <a:latin typeface="Calibri"/>
              </a:rPr>
              <a:t>registračné</a:t>
            </a:r>
            <a:r>
              <a:rPr sz="1400" dirty="0">
                <a:solidFill>
                  <a:srgbClr val="000000"/>
                </a:solidFill>
                <a:latin typeface="Calibri"/>
              </a:rPr>
              <a:t> </a:t>
            </a:r>
            <a:r>
              <a:rPr sz="1400" dirty="0" err="1">
                <a:solidFill>
                  <a:srgbClr val="000000"/>
                </a:solidFill>
                <a:latin typeface="Calibri"/>
              </a:rPr>
              <a:t>číslo</a:t>
            </a:r>
            <a:r>
              <a:rPr sz="1400" dirty="0">
                <a:solidFill>
                  <a:srgbClr val="000000"/>
                </a:solidFill>
                <a:latin typeface="Calibri"/>
              </a:rPr>
              <a:t> </a:t>
            </a:r>
            <a:r>
              <a:rPr sz="1400" dirty="0" err="1">
                <a:solidFill>
                  <a:srgbClr val="000000"/>
                </a:solidFill>
                <a:latin typeface="Calibri"/>
              </a:rPr>
              <a:t>alebo</a:t>
            </a:r>
            <a:r>
              <a:rPr sz="1400" dirty="0">
                <a:solidFill>
                  <a:srgbClr val="000000"/>
                </a:solidFill>
                <a:latin typeface="Calibri"/>
              </a:rPr>
              <a:t> </a:t>
            </a:r>
            <a:r>
              <a:rPr sz="1400" dirty="0" err="1">
                <a:solidFill>
                  <a:srgbClr val="000000"/>
                </a:solidFill>
                <a:latin typeface="Calibri"/>
              </a:rPr>
              <a:t>oprávnenie</a:t>
            </a:r>
            <a:r>
              <a:rPr sz="1400" dirty="0">
                <a:solidFill>
                  <a:srgbClr val="000000"/>
                </a:solidFill>
                <a:latin typeface="Calibri"/>
              </a:rPr>
              <a:t>.
• </a:t>
            </a:r>
            <a:r>
              <a:rPr sz="1400" dirty="0" err="1">
                <a:solidFill>
                  <a:srgbClr val="000000"/>
                </a:solidFill>
                <a:latin typeface="Calibri"/>
              </a:rPr>
              <a:t>Projektant</a:t>
            </a:r>
            <a:r>
              <a:rPr sz="1400" dirty="0">
                <a:solidFill>
                  <a:srgbClr val="000000"/>
                </a:solidFill>
                <a:latin typeface="Calibri"/>
              </a:rPr>
              <a:t> – </a:t>
            </a:r>
            <a:r>
              <a:rPr sz="1400" dirty="0" err="1">
                <a:solidFill>
                  <a:srgbClr val="000000"/>
                </a:solidFill>
                <a:latin typeface="Calibri"/>
              </a:rPr>
              <a:t>právnická</a:t>
            </a:r>
            <a:r>
              <a:rPr sz="1400" dirty="0">
                <a:solidFill>
                  <a:srgbClr val="000000"/>
                </a:solidFill>
                <a:latin typeface="Calibri"/>
              </a:rPr>
              <a:t> </a:t>
            </a:r>
            <a:r>
              <a:rPr sz="1400" dirty="0" err="1">
                <a:solidFill>
                  <a:srgbClr val="000000"/>
                </a:solidFill>
                <a:latin typeface="Calibri"/>
              </a:rPr>
              <a:t>osoba</a:t>
            </a:r>
            <a:r>
              <a:rPr sz="1400" dirty="0">
                <a:solidFill>
                  <a:srgbClr val="000000"/>
                </a:solidFill>
                <a:latin typeface="Calibri"/>
              </a:rPr>
              <a:t>: </a:t>
            </a:r>
            <a:r>
              <a:rPr sz="1400" dirty="0" err="1">
                <a:solidFill>
                  <a:srgbClr val="000000"/>
                </a:solidFill>
                <a:latin typeface="Calibri"/>
              </a:rPr>
              <a:t>názov</a:t>
            </a:r>
            <a:r>
              <a:rPr sz="1400" dirty="0">
                <a:solidFill>
                  <a:srgbClr val="000000"/>
                </a:solidFill>
                <a:latin typeface="Calibri"/>
              </a:rPr>
              <a:t>, </a:t>
            </a:r>
            <a:r>
              <a:rPr sz="1400" dirty="0" err="1">
                <a:solidFill>
                  <a:srgbClr val="000000"/>
                </a:solidFill>
                <a:latin typeface="Calibri"/>
              </a:rPr>
              <a:t>sídlo</a:t>
            </a:r>
            <a:r>
              <a:rPr sz="1400" dirty="0">
                <a:solidFill>
                  <a:srgbClr val="000000"/>
                </a:solidFill>
                <a:latin typeface="Calibri"/>
              </a:rPr>
              <a:t>, IČO, </a:t>
            </a:r>
            <a:r>
              <a:rPr sz="1400" dirty="0" err="1">
                <a:solidFill>
                  <a:srgbClr val="000000"/>
                </a:solidFill>
                <a:latin typeface="Calibri"/>
              </a:rPr>
              <a:t>telefón</a:t>
            </a:r>
            <a:r>
              <a:rPr sz="1400" dirty="0">
                <a:solidFill>
                  <a:srgbClr val="000000"/>
                </a:solidFill>
                <a:latin typeface="Calibri"/>
              </a:rPr>
              <a:t>, email, </a:t>
            </a:r>
            <a:r>
              <a:rPr sz="1400" dirty="0" err="1">
                <a:solidFill>
                  <a:srgbClr val="000000"/>
                </a:solidFill>
                <a:latin typeface="Calibri"/>
              </a:rPr>
              <a:t>oprávnená</a:t>
            </a:r>
            <a:r>
              <a:rPr sz="1400" dirty="0">
                <a:solidFill>
                  <a:srgbClr val="000000"/>
                </a:solidFill>
                <a:latin typeface="Calibri"/>
              </a:rPr>
              <a:t> </a:t>
            </a:r>
            <a:r>
              <a:rPr sz="1400" dirty="0" err="1">
                <a:solidFill>
                  <a:srgbClr val="000000"/>
                </a:solidFill>
                <a:latin typeface="Calibri"/>
              </a:rPr>
              <a:t>osoba</a:t>
            </a:r>
            <a:r>
              <a:rPr sz="1400" dirty="0">
                <a:solidFill>
                  <a:srgbClr val="000000"/>
                </a:solidFill>
                <a:latin typeface="Calibri"/>
              </a:rPr>
              <a:t>, </a:t>
            </a:r>
            <a:r>
              <a:rPr sz="1400" dirty="0" err="1">
                <a:solidFill>
                  <a:srgbClr val="000000"/>
                </a:solidFill>
                <a:latin typeface="Calibri"/>
              </a:rPr>
              <a:t>registračné</a:t>
            </a:r>
            <a:r>
              <a:rPr sz="1400" dirty="0">
                <a:solidFill>
                  <a:srgbClr val="000000"/>
                </a:solidFill>
                <a:latin typeface="Calibri"/>
              </a:rPr>
              <a:t> </a:t>
            </a:r>
            <a:r>
              <a:rPr sz="1400" dirty="0" err="1">
                <a:solidFill>
                  <a:srgbClr val="000000"/>
                </a:solidFill>
                <a:latin typeface="Calibri"/>
              </a:rPr>
              <a:t>číslo</a:t>
            </a:r>
            <a:r>
              <a:rPr sz="1400" dirty="0">
                <a:solidFill>
                  <a:srgbClr val="000000"/>
                </a:solidFill>
                <a:latin typeface="Calibri"/>
              </a:rPr>
              <a:t> </a:t>
            </a:r>
            <a:r>
              <a:rPr sz="1400" dirty="0" err="1">
                <a:solidFill>
                  <a:srgbClr val="000000"/>
                </a:solidFill>
                <a:latin typeface="Calibri"/>
              </a:rPr>
              <a:t>alebo</a:t>
            </a:r>
            <a:r>
              <a:rPr sz="1400" dirty="0">
                <a:solidFill>
                  <a:srgbClr val="000000"/>
                </a:solidFill>
                <a:latin typeface="Calibri"/>
              </a:rPr>
              <a:t> </a:t>
            </a:r>
            <a:r>
              <a:rPr sz="1400" dirty="0" err="1">
                <a:solidFill>
                  <a:srgbClr val="000000"/>
                </a:solidFill>
                <a:latin typeface="Calibri"/>
              </a:rPr>
              <a:t>oprávnenie</a:t>
            </a:r>
            <a:r>
              <a:rPr sz="1400" dirty="0">
                <a:solidFill>
                  <a:srgbClr val="000000"/>
                </a:solidFill>
                <a:latin typeface="Calibri"/>
              </a:rPr>
              <a:t>.</a:t>
            </a:r>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425" y="0"/>
            <a:ext cx="4852211"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3.png"/>
          <p:cNvPicPr>
            <a:picLocks noChangeAspect="1"/>
          </p:cNvPicPr>
          <p:nvPr/>
        </p:nvPicPr>
        <p:blipFill>
          <a:blip/>
          <a:stretch>
            <a:fillRect/>
          </a:stretch>
        </p:blipFill>
        <p:spPr>
          <a:xfrm>
            <a:off x="0" y="0"/>
            <a:ext cx="4849565" cy="6858000"/>
          </a:xfrm>
          <a:prstGeom prst="rect">
            <a:avLst/>
          </a:prstGeom>
        </p:spPr>
      </p:pic>
      <p:pic>
        <p:nvPicPr>
          <p:cNvPr id="3" name="Obrázo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 y="-257624"/>
            <a:ext cx="4852211" cy="6858000"/>
          </a:xfrm>
          <a:prstGeom prst="rect">
            <a:avLst/>
          </a:prstGeom>
        </p:spPr>
      </p:pic>
      <p:sp>
        <p:nvSpPr>
          <p:cNvPr id="6" name="Zástupný symbol obsahu 5"/>
          <p:cNvSpPr>
            <a:spLocks noGrp="1"/>
          </p:cNvSpPr>
          <p:nvPr>
            <p:ph sz="half" idx="2"/>
          </p:nvPr>
        </p:nvSpPr>
        <p:spPr/>
        <p:txBody>
          <a:bodyPr>
            <a:normAutofit/>
          </a:bodyPr>
          <a:lstStyle/>
          <a:p>
            <a:r>
              <a:rPr lang="sk-SK" sz="1600" dirty="0" smtClean="0"/>
              <a:t>Identifikačný kód stavby – podľa vyhlášky č. 59/2025 o členení stavieb</a:t>
            </a:r>
            <a:endParaRPr lang="sk-SK"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png"/>
          <p:cNvPicPr>
            <a:picLocks noChangeAspect="1"/>
          </p:cNvPicPr>
          <p:nvPr/>
        </p:nvPicPr>
        <p:blipFill>
          <a:blip/>
          <a:stretch>
            <a:fillRect/>
          </a:stretch>
        </p:blipFill>
        <p:spPr>
          <a:xfrm>
            <a:off x="0" y="0"/>
            <a:ext cx="4849565" cy="6858000"/>
          </a:xfrm>
          <a:prstGeom prst="rect">
            <a:avLst/>
          </a:prstGeom>
        </p:spPr>
      </p:pic>
      <p:sp>
        <p:nvSpPr>
          <p:cNvPr id="3" name="TextBox 2"/>
          <p:cNvSpPr txBox="1"/>
          <p:nvPr/>
        </p:nvSpPr>
        <p:spPr>
          <a:xfrm>
            <a:off x="5029200" y="182880"/>
            <a:ext cx="4114800" cy="5693866"/>
          </a:xfrm>
          <a:prstGeom prst="rect">
            <a:avLst/>
          </a:prstGeom>
          <a:noFill/>
        </p:spPr>
        <p:txBody>
          <a:bodyPr wrap="square">
            <a:spAutoFit/>
          </a:bodyPr>
          <a:lstStyle/>
          <a:p>
            <a:r>
              <a:rPr sz="1400" dirty="0" err="1"/>
              <a:t>Ak</a:t>
            </a:r>
            <a:r>
              <a:rPr sz="1400" dirty="0"/>
              <a:t> </a:t>
            </a:r>
            <a:r>
              <a:rPr sz="1400" dirty="0" err="1"/>
              <a:t>sa</a:t>
            </a:r>
            <a:r>
              <a:rPr sz="1400" dirty="0"/>
              <a:t> </a:t>
            </a:r>
            <a:r>
              <a:rPr sz="1400" dirty="0" err="1"/>
              <a:t>uskutočňuje</a:t>
            </a:r>
            <a:r>
              <a:rPr sz="1400" dirty="0"/>
              <a:t> </a:t>
            </a:r>
            <a:r>
              <a:rPr sz="1400" dirty="0" err="1"/>
              <a:t>stavba</a:t>
            </a:r>
            <a:r>
              <a:rPr sz="1400" dirty="0"/>
              <a:t> </a:t>
            </a:r>
            <a:r>
              <a:rPr sz="1400" dirty="0" err="1"/>
              <a:t>svojpomocne</a:t>
            </a:r>
            <a:r>
              <a:rPr sz="1400" dirty="0"/>
              <a:t>, je </a:t>
            </a:r>
            <a:r>
              <a:rPr sz="1400" dirty="0" err="1"/>
              <a:t>potrebné</a:t>
            </a:r>
            <a:r>
              <a:rPr sz="1400" dirty="0"/>
              <a:t> </a:t>
            </a:r>
            <a:r>
              <a:rPr sz="1400" dirty="0" err="1"/>
              <a:t>vpísať</a:t>
            </a:r>
            <a:r>
              <a:rPr sz="1400" dirty="0"/>
              <a:t> </a:t>
            </a:r>
            <a:r>
              <a:rPr sz="1400" dirty="0" err="1"/>
              <a:t>identifikačné</a:t>
            </a:r>
            <a:r>
              <a:rPr sz="1400" dirty="0"/>
              <a:t> </a:t>
            </a:r>
            <a:r>
              <a:rPr sz="1400" dirty="0" err="1"/>
              <a:t>údaje</a:t>
            </a:r>
            <a:r>
              <a:rPr sz="1400" dirty="0"/>
              <a:t> </a:t>
            </a:r>
            <a:r>
              <a:rPr sz="1400" dirty="0" err="1"/>
              <a:t>kvalifikovanej</a:t>
            </a:r>
            <a:r>
              <a:rPr sz="1400" dirty="0"/>
              <a:t> </a:t>
            </a:r>
            <a:r>
              <a:rPr sz="1400" dirty="0" err="1"/>
              <a:t>osoby</a:t>
            </a:r>
            <a:r>
              <a:rPr sz="1400" dirty="0"/>
              <a:t> </a:t>
            </a:r>
            <a:r>
              <a:rPr sz="1400" dirty="0" err="1"/>
              <a:t>podľa</a:t>
            </a:r>
            <a:r>
              <a:rPr sz="1400" dirty="0"/>
              <a:t> § 7 </a:t>
            </a:r>
            <a:r>
              <a:rPr sz="1400" dirty="0" err="1"/>
              <a:t>vyhlášky</a:t>
            </a:r>
            <a:r>
              <a:rPr sz="1400" dirty="0"/>
              <a:t> 60/2025:</a:t>
            </a:r>
          </a:p>
          <a:p>
            <a:endParaRPr sz="1400" dirty="0"/>
          </a:p>
          <a:p>
            <a:r>
              <a:rPr sz="1400" dirty="0"/>
              <a:t>- </a:t>
            </a:r>
            <a:r>
              <a:rPr sz="1400" dirty="0" err="1"/>
              <a:t>fyzická</a:t>
            </a:r>
            <a:r>
              <a:rPr sz="1400" dirty="0"/>
              <a:t> </a:t>
            </a:r>
            <a:r>
              <a:rPr sz="1400" dirty="0" err="1"/>
              <a:t>osoba</a:t>
            </a:r>
            <a:r>
              <a:rPr sz="1400" dirty="0"/>
              <a:t>: </a:t>
            </a:r>
            <a:r>
              <a:rPr sz="1400" dirty="0" err="1"/>
              <a:t>titul</a:t>
            </a:r>
            <a:r>
              <a:rPr sz="1400" dirty="0"/>
              <a:t>, </a:t>
            </a:r>
            <a:r>
              <a:rPr sz="1400" dirty="0" err="1"/>
              <a:t>meno</a:t>
            </a:r>
            <a:r>
              <a:rPr sz="1400" dirty="0"/>
              <a:t>, </a:t>
            </a:r>
            <a:r>
              <a:rPr sz="1400" dirty="0" err="1"/>
              <a:t>priezvisko</a:t>
            </a:r>
            <a:r>
              <a:rPr sz="1400" dirty="0"/>
              <a:t>, </a:t>
            </a:r>
            <a:r>
              <a:rPr sz="1400" dirty="0" err="1"/>
              <a:t>adresa</a:t>
            </a:r>
            <a:r>
              <a:rPr sz="1400" dirty="0"/>
              <a:t>, </a:t>
            </a:r>
            <a:r>
              <a:rPr sz="1400" dirty="0" err="1"/>
              <a:t>telefón</a:t>
            </a:r>
            <a:r>
              <a:rPr sz="1400" dirty="0"/>
              <a:t>, email, </a:t>
            </a:r>
            <a:r>
              <a:rPr sz="1400" dirty="0" err="1"/>
              <a:t>registračné</a:t>
            </a:r>
            <a:r>
              <a:rPr sz="1400" dirty="0"/>
              <a:t> </a:t>
            </a:r>
            <a:r>
              <a:rPr sz="1400" dirty="0" err="1"/>
              <a:t>číslo</a:t>
            </a:r>
            <a:r>
              <a:rPr sz="1400" dirty="0"/>
              <a:t> </a:t>
            </a:r>
            <a:r>
              <a:rPr sz="1400" dirty="0" err="1"/>
              <a:t>alebo</a:t>
            </a:r>
            <a:r>
              <a:rPr sz="1400" dirty="0"/>
              <a:t> </a:t>
            </a:r>
            <a:r>
              <a:rPr sz="1400" dirty="0" err="1"/>
              <a:t>iný</a:t>
            </a:r>
            <a:r>
              <a:rPr sz="1400" dirty="0"/>
              <a:t> </a:t>
            </a:r>
            <a:r>
              <a:rPr sz="1400" dirty="0" err="1"/>
              <a:t>údaj</a:t>
            </a:r>
            <a:r>
              <a:rPr sz="1400" dirty="0"/>
              <a:t> o </a:t>
            </a:r>
            <a:r>
              <a:rPr sz="1400" dirty="0" err="1"/>
              <a:t>odbornej</a:t>
            </a:r>
            <a:r>
              <a:rPr sz="1400" dirty="0"/>
              <a:t> </a:t>
            </a:r>
            <a:r>
              <a:rPr sz="1400" dirty="0" err="1"/>
              <a:t>spôsobilosti</a:t>
            </a:r>
            <a:endParaRPr sz="1400" dirty="0"/>
          </a:p>
          <a:p>
            <a:r>
              <a:rPr sz="1400" dirty="0"/>
              <a:t>- </a:t>
            </a:r>
            <a:r>
              <a:rPr sz="1400" dirty="0" err="1"/>
              <a:t>právnická</a:t>
            </a:r>
            <a:r>
              <a:rPr sz="1400" dirty="0"/>
              <a:t> </a:t>
            </a:r>
            <a:r>
              <a:rPr sz="1400" dirty="0" err="1"/>
              <a:t>osoba</a:t>
            </a:r>
            <a:r>
              <a:rPr sz="1400" dirty="0"/>
              <a:t>: </a:t>
            </a:r>
            <a:r>
              <a:rPr sz="1400" dirty="0" err="1"/>
              <a:t>názov</a:t>
            </a:r>
            <a:r>
              <a:rPr sz="1400" dirty="0"/>
              <a:t>, </a:t>
            </a:r>
            <a:r>
              <a:rPr sz="1400" dirty="0" err="1"/>
              <a:t>sídlo</a:t>
            </a:r>
            <a:r>
              <a:rPr sz="1400" dirty="0"/>
              <a:t>, IČO, </a:t>
            </a:r>
            <a:r>
              <a:rPr sz="1400" dirty="0" err="1"/>
              <a:t>kontakt</a:t>
            </a:r>
            <a:r>
              <a:rPr sz="1400" dirty="0"/>
              <a:t>, </a:t>
            </a:r>
            <a:r>
              <a:rPr sz="1400" dirty="0" err="1"/>
              <a:t>údaje</a:t>
            </a:r>
            <a:r>
              <a:rPr sz="1400" dirty="0"/>
              <a:t> </a:t>
            </a:r>
            <a:r>
              <a:rPr sz="1400" dirty="0" err="1"/>
              <a:t>oprávnenej</a:t>
            </a:r>
            <a:r>
              <a:rPr sz="1400" dirty="0"/>
              <a:t> </a:t>
            </a:r>
            <a:r>
              <a:rPr sz="1400" dirty="0" err="1"/>
              <a:t>osoby</a:t>
            </a:r>
            <a:r>
              <a:rPr sz="1400" dirty="0"/>
              <a:t>, </a:t>
            </a:r>
            <a:r>
              <a:rPr sz="1400" dirty="0" err="1"/>
              <a:t>registračné</a:t>
            </a:r>
            <a:r>
              <a:rPr sz="1400" dirty="0"/>
              <a:t> </a:t>
            </a:r>
            <a:r>
              <a:rPr sz="1400" dirty="0" err="1"/>
              <a:t>číslo</a:t>
            </a:r>
            <a:r>
              <a:rPr sz="1400" dirty="0"/>
              <a:t> </a:t>
            </a:r>
            <a:r>
              <a:rPr sz="1400" dirty="0" err="1"/>
              <a:t>alebo</a:t>
            </a:r>
            <a:r>
              <a:rPr sz="1400" dirty="0"/>
              <a:t> </a:t>
            </a:r>
            <a:r>
              <a:rPr sz="1400" dirty="0" err="1"/>
              <a:t>iný</a:t>
            </a:r>
            <a:r>
              <a:rPr sz="1400" dirty="0"/>
              <a:t> </a:t>
            </a:r>
            <a:r>
              <a:rPr sz="1400" dirty="0" err="1"/>
              <a:t>údaj</a:t>
            </a:r>
            <a:r>
              <a:rPr sz="1400" dirty="0"/>
              <a:t> o </a:t>
            </a:r>
            <a:r>
              <a:rPr sz="1400" dirty="0" err="1"/>
              <a:t>odbornej</a:t>
            </a:r>
            <a:r>
              <a:rPr sz="1400" dirty="0"/>
              <a:t> </a:t>
            </a:r>
            <a:r>
              <a:rPr sz="1400" dirty="0" err="1"/>
              <a:t>spôsobilosti</a:t>
            </a:r>
            <a:endParaRPr sz="1400" dirty="0"/>
          </a:p>
          <a:p>
            <a:endParaRPr sz="1400" dirty="0"/>
          </a:p>
          <a:p>
            <a:r>
              <a:rPr sz="1400" dirty="0" err="1"/>
              <a:t>Podľa</a:t>
            </a:r>
            <a:r>
              <a:rPr sz="1400" dirty="0"/>
              <a:t> § 26 </a:t>
            </a:r>
            <a:r>
              <a:rPr sz="1400" dirty="0" err="1"/>
              <a:t>ods</a:t>
            </a:r>
            <a:r>
              <a:rPr sz="1400" dirty="0"/>
              <a:t>. 3 </a:t>
            </a:r>
            <a:r>
              <a:rPr sz="1400" dirty="0" err="1"/>
              <a:t>stavebného</a:t>
            </a:r>
            <a:r>
              <a:rPr sz="1400" dirty="0"/>
              <a:t> </a:t>
            </a:r>
            <a:r>
              <a:rPr sz="1400" dirty="0" err="1"/>
              <a:t>zákona</a:t>
            </a:r>
            <a:r>
              <a:rPr sz="1400" dirty="0"/>
              <a:t> </a:t>
            </a:r>
            <a:r>
              <a:rPr sz="1400" dirty="0" err="1"/>
              <a:t>môže</a:t>
            </a:r>
            <a:r>
              <a:rPr sz="1400" dirty="0"/>
              <a:t> </a:t>
            </a:r>
            <a:r>
              <a:rPr sz="1400" dirty="0" err="1"/>
              <a:t>stavebník</a:t>
            </a:r>
            <a:r>
              <a:rPr sz="1400" dirty="0"/>
              <a:t> </a:t>
            </a:r>
            <a:r>
              <a:rPr sz="1400" dirty="0" err="1"/>
              <a:t>drobnú</a:t>
            </a:r>
            <a:r>
              <a:rPr sz="1400" dirty="0"/>
              <a:t> </a:t>
            </a:r>
            <a:r>
              <a:rPr sz="1400" dirty="0" err="1"/>
              <a:t>stavbu</a:t>
            </a:r>
            <a:r>
              <a:rPr sz="1400" dirty="0"/>
              <a:t> </a:t>
            </a:r>
            <a:r>
              <a:rPr sz="1400" dirty="0" err="1"/>
              <a:t>zhotoviť</a:t>
            </a:r>
            <a:r>
              <a:rPr sz="1400" dirty="0"/>
              <a:t> </a:t>
            </a:r>
            <a:r>
              <a:rPr sz="1400" dirty="0" err="1"/>
              <a:t>svojpomocne</a:t>
            </a:r>
            <a:r>
              <a:rPr sz="1400" dirty="0"/>
              <a:t>, </a:t>
            </a:r>
            <a:r>
              <a:rPr sz="1400" dirty="0" err="1"/>
              <a:t>ak</a:t>
            </a:r>
            <a:r>
              <a:rPr sz="1400" dirty="0"/>
              <a:t>:</a:t>
            </a:r>
          </a:p>
          <a:p>
            <a:r>
              <a:rPr sz="1400" dirty="0"/>
              <a:t>- </a:t>
            </a:r>
            <a:r>
              <a:rPr sz="1400" dirty="0" err="1"/>
              <a:t>vedenie</a:t>
            </a:r>
            <a:r>
              <a:rPr sz="1400" dirty="0"/>
              <a:t> </a:t>
            </a:r>
            <a:r>
              <a:rPr sz="1400" dirty="0" err="1"/>
              <a:t>jej</a:t>
            </a:r>
            <a:r>
              <a:rPr sz="1400" dirty="0"/>
              <a:t> </a:t>
            </a:r>
            <a:r>
              <a:rPr sz="1400" dirty="0" err="1"/>
              <a:t>zhotovovania</a:t>
            </a:r>
            <a:r>
              <a:rPr sz="1400" dirty="0"/>
              <a:t> </a:t>
            </a:r>
            <a:r>
              <a:rPr sz="1400" dirty="0" err="1"/>
              <a:t>zabezpečuje</a:t>
            </a:r>
            <a:r>
              <a:rPr sz="1400" dirty="0"/>
              <a:t> </a:t>
            </a:r>
            <a:r>
              <a:rPr sz="1400" dirty="0" err="1"/>
              <a:t>osoba</a:t>
            </a:r>
            <a:r>
              <a:rPr sz="1400" dirty="0"/>
              <a:t> </a:t>
            </a:r>
            <a:r>
              <a:rPr sz="1400" dirty="0" err="1"/>
              <a:t>oprávnená</a:t>
            </a:r>
            <a:r>
              <a:rPr sz="1400" dirty="0"/>
              <a:t> </a:t>
            </a:r>
            <a:r>
              <a:rPr sz="1400" dirty="0" err="1"/>
              <a:t>na</a:t>
            </a:r>
            <a:r>
              <a:rPr sz="1400" dirty="0"/>
              <a:t> </a:t>
            </a:r>
            <a:r>
              <a:rPr sz="1400" dirty="0" err="1"/>
              <a:t>stavebný</a:t>
            </a:r>
            <a:r>
              <a:rPr sz="1400" dirty="0"/>
              <a:t> </a:t>
            </a:r>
            <a:r>
              <a:rPr sz="1400" dirty="0" err="1"/>
              <a:t>dozor</a:t>
            </a:r>
            <a:r>
              <a:rPr sz="1400" dirty="0"/>
              <a:t> </a:t>
            </a:r>
            <a:r>
              <a:rPr sz="1400" dirty="0" err="1"/>
              <a:t>alebo</a:t>
            </a:r>
            <a:endParaRPr sz="1400" dirty="0"/>
          </a:p>
          <a:p>
            <a:r>
              <a:rPr sz="1400" dirty="0"/>
              <a:t>- </a:t>
            </a:r>
            <a:r>
              <a:rPr sz="1400" dirty="0" err="1"/>
              <a:t>stavebník</a:t>
            </a:r>
            <a:r>
              <a:rPr sz="1400" dirty="0"/>
              <a:t> </a:t>
            </a:r>
            <a:r>
              <a:rPr sz="1400" dirty="0" err="1"/>
              <a:t>zabezpečí</a:t>
            </a:r>
            <a:r>
              <a:rPr sz="1400" dirty="0"/>
              <a:t> </a:t>
            </a:r>
            <a:r>
              <a:rPr sz="1400" dirty="0" err="1"/>
              <a:t>odborné</a:t>
            </a:r>
            <a:r>
              <a:rPr sz="1400" dirty="0"/>
              <a:t> </a:t>
            </a:r>
            <a:r>
              <a:rPr sz="1400" dirty="0" err="1"/>
              <a:t>vedenie</a:t>
            </a:r>
            <a:r>
              <a:rPr sz="1400" dirty="0"/>
              <a:t> </a:t>
            </a:r>
            <a:r>
              <a:rPr sz="1400" dirty="0" err="1"/>
              <a:t>osobou</a:t>
            </a:r>
            <a:r>
              <a:rPr sz="1400" dirty="0"/>
              <a:t> s </a:t>
            </a:r>
            <a:r>
              <a:rPr sz="1400" dirty="0" err="1"/>
              <a:t>minimálne</a:t>
            </a:r>
            <a:r>
              <a:rPr sz="1400" dirty="0"/>
              <a:t> </a:t>
            </a:r>
            <a:r>
              <a:rPr sz="1400" dirty="0" err="1"/>
              <a:t>stredným</a:t>
            </a:r>
            <a:r>
              <a:rPr sz="1400" dirty="0"/>
              <a:t> </a:t>
            </a:r>
            <a:r>
              <a:rPr sz="1400" dirty="0" err="1"/>
              <a:t>odborným</a:t>
            </a:r>
            <a:r>
              <a:rPr sz="1400" dirty="0"/>
              <a:t> </a:t>
            </a:r>
            <a:r>
              <a:rPr sz="1400" dirty="0" err="1"/>
              <a:t>vzdelaním</a:t>
            </a:r>
            <a:r>
              <a:rPr sz="1400" dirty="0"/>
              <a:t> </a:t>
            </a:r>
            <a:r>
              <a:rPr sz="1400" dirty="0" err="1"/>
              <a:t>zameraným</a:t>
            </a:r>
            <a:r>
              <a:rPr sz="1400" dirty="0"/>
              <a:t> </a:t>
            </a:r>
            <a:r>
              <a:rPr sz="1400" dirty="0" err="1"/>
              <a:t>na</a:t>
            </a:r>
            <a:r>
              <a:rPr sz="1400" dirty="0"/>
              <a:t> </a:t>
            </a:r>
            <a:r>
              <a:rPr sz="1400" dirty="0" err="1"/>
              <a:t>stavebníctvo</a:t>
            </a:r>
            <a:r>
              <a:rPr sz="1400" dirty="0"/>
              <a:t>/</a:t>
            </a:r>
            <a:r>
              <a:rPr sz="1400" dirty="0" err="1"/>
              <a:t>strojárstvo</a:t>
            </a:r>
            <a:r>
              <a:rPr sz="1400" dirty="0"/>
              <a:t>/</a:t>
            </a:r>
            <a:r>
              <a:rPr sz="1400" dirty="0" err="1"/>
              <a:t>elektrotechniku</a:t>
            </a:r>
            <a:r>
              <a:rPr sz="1400" dirty="0"/>
              <a:t> a min. 3 </a:t>
            </a:r>
            <a:r>
              <a:rPr sz="1400" dirty="0" err="1"/>
              <a:t>roky</a:t>
            </a:r>
            <a:r>
              <a:rPr sz="1400" dirty="0"/>
              <a:t> </a:t>
            </a:r>
            <a:r>
              <a:rPr sz="1400" dirty="0" err="1"/>
              <a:t>praxe</a:t>
            </a:r>
            <a:r>
              <a:rPr sz="1400" dirty="0"/>
              <a:t>,</a:t>
            </a:r>
          </a:p>
          <a:p>
            <a:r>
              <a:rPr sz="1400" dirty="0"/>
              <a:t>- </a:t>
            </a:r>
            <a:r>
              <a:rPr sz="1400" dirty="0" err="1"/>
              <a:t>alebo</a:t>
            </a:r>
            <a:r>
              <a:rPr sz="1400" dirty="0"/>
              <a:t> </a:t>
            </a:r>
            <a:r>
              <a:rPr sz="1400" dirty="0" err="1"/>
              <a:t>osobou</a:t>
            </a:r>
            <a:r>
              <a:rPr sz="1400" dirty="0"/>
              <a:t> s </a:t>
            </a:r>
            <a:r>
              <a:rPr sz="1400" dirty="0" err="1"/>
              <a:t>vysokoškolským</a:t>
            </a:r>
            <a:r>
              <a:rPr sz="1400" dirty="0"/>
              <a:t> </a:t>
            </a:r>
            <a:r>
              <a:rPr sz="1400" dirty="0" err="1"/>
              <a:t>vzdelaním</a:t>
            </a:r>
            <a:r>
              <a:rPr sz="1400" dirty="0"/>
              <a:t> v </a:t>
            </a:r>
            <a:r>
              <a:rPr sz="1400" dirty="0" err="1"/>
              <a:t>odbore</a:t>
            </a:r>
            <a:r>
              <a:rPr sz="1400" dirty="0"/>
              <a:t> </a:t>
            </a:r>
            <a:r>
              <a:rPr sz="1400" dirty="0" err="1"/>
              <a:t>architektúra</a:t>
            </a:r>
            <a:r>
              <a:rPr sz="1400" dirty="0"/>
              <a:t>, </a:t>
            </a:r>
            <a:r>
              <a:rPr sz="1400" dirty="0" err="1"/>
              <a:t>stavebníctvo</a:t>
            </a:r>
            <a:r>
              <a:rPr sz="1400" dirty="0"/>
              <a:t>, </a:t>
            </a:r>
            <a:r>
              <a:rPr sz="1400" dirty="0" err="1"/>
              <a:t>strojárstvo</a:t>
            </a:r>
            <a:r>
              <a:rPr sz="1400" dirty="0"/>
              <a:t> </a:t>
            </a:r>
            <a:r>
              <a:rPr sz="1400" dirty="0" err="1"/>
              <a:t>alebo</a:t>
            </a:r>
            <a:r>
              <a:rPr sz="1400" dirty="0"/>
              <a:t> </a:t>
            </a:r>
            <a:r>
              <a:rPr sz="1400" dirty="0" err="1"/>
              <a:t>elektrotechnika</a:t>
            </a:r>
            <a:r>
              <a:rPr sz="1400" dirty="0"/>
              <a:t>.</a:t>
            </a:r>
          </a:p>
          <a:p>
            <a:endParaRPr sz="1400" dirty="0"/>
          </a:p>
          <a:p>
            <a:r>
              <a:rPr sz="1400" dirty="0" err="1"/>
              <a:t>Ak</a:t>
            </a:r>
            <a:r>
              <a:rPr sz="1400" dirty="0"/>
              <a:t> </a:t>
            </a:r>
            <a:r>
              <a:rPr sz="1400" dirty="0" err="1"/>
              <a:t>sa</a:t>
            </a:r>
            <a:r>
              <a:rPr sz="1400" dirty="0"/>
              <a:t> </a:t>
            </a:r>
            <a:r>
              <a:rPr sz="1400" dirty="0" err="1"/>
              <a:t>stavba</a:t>
            </a:r>
            <a:r>
              <a:rPr sz="1400" dirty="0"/>
              <a:t> </a:t>
            </a:r>
            <a:r>
              <a:rPr sz="1400" dirty="0" err="1"/>
              <a:t>realizuje</a:t>
            </a:r>
            <a:r>
              <a:rPr sz="1400" dirty="0"/>
              <a:t> </a:t>
            </a:r>
            <a:r>
              <a:rPr sz="1400" dirty="0" err="1"/>
              <a:t>dodávateľsky</a:t>
            </a:r>
            <a:r>
              <a:rPr sz="1400" dirty="0"/>
              <a:t>, </a:t>
            </a:r>
            <a:r>
              <a:rPr sz="1400" dirty="0" err="1"/>
              <a:t>uvádzajú</a:t>
            </a:r>
            <a:r>
              <a:rPr sz="1400" dirty="0"/>
              <a:t> </a:t>
            </a:r>
            <a:r>
              <a:rPr sz="1400" dirty="0" err="1"/>
              <a:t>sa</a:t>
            </a:r>
            <a:r>
              <a:rPr sz="1400" dirty="0"/>
              <a:t> </a:t>
            </a:r>
            <a:r>
              <a:rPr sz="1400" dirty="0" err="1"/>
              <a:t>identifikačné</a:t>
            </a:r>
            <a:r>
              <a:rPr sz="1400" dirty="0"/>
              <a:t> </a:t>
            </a:r>
            <a:r>
              <a:rPr sz="1400" dirty="0" err="1"/>
              <a:t>údaje</a:t>
            </a:r>
            <a:r>
              <a:rPr sz="1400" dirty="0"/>
              <a:t> </a:t>
            </a:r>
            <a:r>
              <a:rPr sz="1400" dirty="0" err="1"/>
              <a:t>zhotoviteľa</a:t>
            </a:r>
            <a:r>
              <a:rPr sz="1400" dirty="0"/>
              <a:t> </a:t>
            </a:r>
            <a:r>
              <a:rPr sz="1400" dirty="0" err="1"/>
              <a:t>podľa</a:t>
            </a:r>
            <a:r>
              <a:rPr sz="1400" dirty="0"/>
              <a:t> § 7 </a:t>
            </a:r>
            <a:r>
              <a:rPr sz="1400" dirty="0" err="1"/>
              <a:t>vyhlášky</a:t>
            </a:r>
            <a:r>
              <a:rPr sz="1400" dirty="0"/>
              <a:t> 60/2025.</a:t>
            </a:r>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989" y="0"/>
            <a:ext cx="4852211"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5.png"/>
          <p:cNvPicPr>
            <a:picLocks noChangeAspect="1"/>
          </p:cNvPicPr>
          <p:nvPr/>
        </p:nvPicPr>
        <p:blipFill>
          <a:blip/>
          <a:stretch>
            <a:fillRect/>
          </a:stretch>
        </p:blipFill>
        <p:spPr>
          <a:xfrm>
            <a:off x="274320" y="274320"/>
            <a:ext cx="4914226" cy="6949440"/>
          </a:xfrm>
          <a:prstGeom prst="rect">
            <a:avLst/>
          </a:prstGeom>
        </p:spPr>
      </p:pic>
      <p:sp>
        <p:nvSpPr>
          <p:cNvPr id="3" name="TextBox 2"/>
          <p:cNvSpPr txBox="1"/>
          <p:nvPr/>
        </p:nvSpPr>
        <p:spPr>
          <a:xfrm>
            <a:off x="5188546" y="412819"/>
            <a:ext cx="2931872" cy="1200329"/>
          </a:xfrm>
          <a:prstGeom prst="rect">
            <a:avLst/>
          </a:prstGeom>
          <a:noFill/>
        </p:spPr>
        <p:txBody>
          <a:bodyPr wrap="square">
            <a:spAutoFit/>
          </a:bodyPr>
          <a:lstStyle/>
          <a:p>
            <a:r>
              <a:rPr lang="sk-SK" dirty="0" smtClean="0"/>
              <a:t>Opis stavených prác a technický opis, </a:t>
            </a:r>
          </a:p>
          <a:p>
            <a:r>
              <a:rPr lang="sk-SK" dirty="0" smtClean="0"/>
              <a:t>aspoň jednoducho, použité materiály </a:t>
            </a:r>
            <a:endParaRPr dirty="0"/>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 y="136477"/>
            <a:ext cx="4852211"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6.png"/>
          <p:cNvPicPr>
            <a:picLocks noChangeAspect="1"/>
          </p:cNvPicPr>
          <p:nvPr/>
        </p:nvPicPr>
        <p:blipFill>
          <a:blip/>
          <a:stretch>
            <a:fillRect/>
          </a:stretch>
        </p:blipFill>
        <p:spPr>
          <a:xfrm>
            <a:off x="274320" y="274320"/>
            <a:ext cx="4914226" cy="6949440"/>
          </a:xfrm>
          <a:prstGeom prst="rect">
            <a:avLst/>
          </a:prstGeom>
        </p:spPr>
      </p:pic>
      <p:sp>
        <p:nvSpPr>
          <p:cNvPr id="3" name="TextBox 2"/>
          <p:cNvSpPr txBox="1"/>
          <p:nvPr/>
        </p:nvSpPr>
        <p:spPr>
          <a:xfrm>
            <a:off x="5250561" y="833878"/>
            <a:ext cx="3844456" cy="4801314"/>
          </a:xfrm>
          <a:prstGeom prst="rect">
            <a:avLst/>
          </a:prstGeom>
          <a:noFill/>
        </p:spPr>
        <p:txBody>
          <a:bodyPr wrap="square">
            <a:spAutoFit/>
          </a:bodyPr>
          <a:lstStyle/>
          <a:p>
            <a:r>
              <a:rPr lang="sk-SK" dirty="0"/>
              <a:t>Pre drobnú stavbu na základe </a:t>
            </a:r>
            <a:r>
              <a:rPr lang="sk-SK" dirty="0" smtClean="0"/>
              <a:t>ohlásenia.................... </a:t>
            </a:r>
            <a:r>
              <a:rPr lang="sk-SK" dirty="0"/>
              <a:t>50 eur</a:t>
            </a:r>
          </a:p>
          <a:p>
            <a:r>
              <a:rPr lang="sk-SK" dirty="0"/>
              <a:t>Pre stavebnú úpravu na základe ohlásenia, ak sa vykonáva:</a:t>
            </a:r>
          </a:p>
          <a:p>
            <a:endParaRPr lang="sk-SK" dirty="0" smtClean="0"/>
          </a:p>
          <a:p>
            <a:r>
              <a:rPr lang="sk-SK" dirty="0" smtClean="0"/>
              <a:t>• </a:t>
            </a:r>
            <a:r>
              <a:rPr lang="sk-SK" dirty="0"/>
              <a:t>Na bytovej budove </a:t>
            </a:r>
            <a:r>
              <a:rPr lang="sk-SK" dirty="0" smtClean="0"/>
              <a:t>................150 </a:t>
            </a:r>
            <a:r>
              <a:rPr lang="sk-SK" dirty="0"/>
              <a:t>eur</a:t>
            </a:r>
          </a:p>
          <a:p>
            <a:r>
              <a:rPr lang="sk-SK" dirty="0"/>
              <a:t>• Na nebytovej budove </a:t>
            </a:r>
            <a:r>
              <a:rPr lang="sk-SK" dirty="0" smtClean="0"/>
              <a:t>.............300 </a:t>
            </a:r>
            <a:r>
              <a:rPr lang="sk-SK" dirty="0"/>
              <a:t>eur</a:t>
            </a:r>
          </a:p>
          <a:p>
            <a:r>
              <a:rPr lang="sk-SK" dirty="0"/>
              <a:t>• Na inžinierskej stavbe </a:t>
            </a:r>
            <a:r>
              <a:rPr lang="sk-SK" dirty="0" smtClean="0"/>
              <a:t>............300 </a:t>
            </a:r>
            <a:r>
              <a:rPr lang="sk-SK" dirty="0"/>
              <a:t>eur</a:t>
            </a:r>
          </a:p>
          <a:p>
            <a:r>
              <a:rPr lang="sk-SK" dirty="0"/>
              <a:t>• Terénna </a:t>
            </a:r>
            <a:r>
              <a:rPr lang="sk-SK" dirty="0" smtClean="0"/>
              <a:t>úprava ....................... </a:t>
            </a:r>
            <a:r>
              <a:rPr lang="sk-SK" dirty="0"/>
              <a:t>50 eur</a:t>
            </a:r>
          </a:p>
          <a:p>
            <a:r>
              <a:rPr lang="sk-SK" dirty="0"/>
              <a:t>• Vonkajšia úprava </a:t>
            </a:r>
            <a:r>
              <a:rPr lang="sk-SK" dirty="0" smtClean="0"/>
              <a:t>..................... </a:t>
            </a:r>
            <a:r>
              <a:rPr lang="sk-SK" dirty="0"/>
              <a:t>50 eur</a:t>
            </a:r>
          </a:p>
          <a:p>
            <a:r>
              <a:rPr lang="sk-SK" dirty="0"/>
              <a:t>• Na informačnom zariadení </a:t>
            </a:r>
            <a:r>
              <a:rPr lang="sk-SK" dirty="0" smtClean="0"/>
              <a:t>....300 eur</a:t>
            </a:r>
          </a:p>
          <a:p>
            <a:endParaRPr lang="sk-SK" dirty="0"/>
          </a:p>
          <a:p>
            <a:r>
              <a:rPr lang="sk-SK" dirty="0"/>
              <a:t>• Na elektronickej komunikačnej sieti a jej vedeniach </a:t>
            </a:r>
            <a:r>
              <a:rPr lang="sk-SK" dirty="0" smtClean="0"/>
              <a:t>........................... </a:t>
            </a:r>
            <a:r>
              <a:rPr lang="sk-SK" dirty="0"/>
              <a:t>300 eur</a:t>
            </a:r>
          </a:p>
          <a:p>
            <a:endParaRPr lang="sk-SK" dirty="0" smtClean="0"/>
          </a:p>
          <a:p>
            <a:r>
              <a:rPr lang="sk-SK" dirty="0" smtClean="0"/>
              <a:t>• </a:t>
            </a:r>
            <a:r>
              <a:rPr lang="sk-SK" dirty="0"/>
              <a:t>Iná stavebná práca inde nezaradená </a:t>
            </a:r>
            <a:r>
              <a:rPr lang="sk-SK" dirty="0" smtClean="0"/>
              <a:t>..................... </a:t>
            </a:r>
            <a:r>
              <a:rPr lang="sk-SK" dirty="0"/>
              <a:t>50 eur</a:t>
            </a:r>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3" y="0"/>
            <a:ext cx="4852211"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7.png"/>
          <p:cNvPicPr>
            <a:picLocks noChangeAspect="1"/>
          </p:cNvPicPr>
          <p:nvPr/>
        </p:nvPicPr>
        <p:blipFill>
          <a:blip/>
          <a:stretch>
            <a:fillRect/>
          </a:stretch>
        </p:blipFill>
        <p:spPr>
          <a:xfrm>
            <a:off x="274320" y="274320"/>
            <a:ext cx="4914226" cy="6303901"/>
          </a:xfrm>
          <a:prstGeom prst="rect">
            <a:avLst/>
          </a:prstGeom>
        </p:spPr>
      </p:pic>
      <p:sp>
        <p:nvSpPr>
          <p:cNvPr id="3" name="TextBox 2"/>
          <p:cNvSpPr txBox="1"/>
          <p:nvPr/>
        </p:nvSpPr>
        <p:spPr>
          <a:xfrm>
            <a:off x="5029200" y="742256"/>
            <a:ext cx="3955454" cy="369332"/>
          </a:xfrm>
          <a:prstGeom prst="rect">
            <a:avLst/>
          </a:prstGeom>
          <a:noFill/>
        </p:spPr>
        <p:txBody>
          <a:bodyPr wrap="square">
            <a:spAutoFit/>
          </a:bodyPr>
          <a:lstStyle/>
          <a:p>
            <a:r>
              <a:rPr lang="sk-SK" dirty="0" smtClean="0"/>
              <a:t>Aktuálny dátum a podpis</a:t>
            </a:r>
            <a:endParaRPr dirty="0"/>
          </a:p>
        </p:txBody>
      </p:sp>
      <p:pic>
        <p:nvPicPr>
          <p:cNvPr id="4" name="Picture 1" descr="page_7.png"/>
          <p:cNvPicPr>
            <a:picLocks noChangeAspect="1"/>
          </p:cNvPicPr>
          <p:nvPr/>
        </p:nvPicPr>
        <p:blipFill>
          <a:blip r:embed="rId2"/>
          <a:stretch>
            <a:fillRect/>
          </a:stretch>
        </p:blipFill>
        <p:spPr>
          <a:xfrm>
            <a:off x="0" y="-254031"/>
            <a:ext cx="5029200" cy="71120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k-SK" sz="3200" b="1" dirty="0"/>
              <a:t>KEDY NETREBA OHLÁSENIE (§ 18 ods. 5 ZÁKONA č. 25/2025 Z. z.)</a:t>
            </a:r>
          </a:p>
        </p:txBody>
      </p:sp>
      <p:sp>
        <p:nvSpPr>
          <p:cNvPr id="3" name="Content Placeholder 2"/>
          <p:cNvSpPr>
            <a:spLocks noGrp="1"/>
          </p:cNvSpPr>
          <p:nvPr>
            <p:ph idx="1"/>
          </p:nvPr>
        </p:nvSpPr>
        <p:spPr>
          <a:xfrm>
            <a:off x="457200" y="1576389"/>
            <a:ext cx="8229600" cy="4525963"/>
          </a:xfrm>
        </p:spPr>
        <p:txBody>
          <a:bodyPr>
            <a:noAutofit/>
          </a:bodyPr>
          <a:lstStyle/>
          <a:p>
            <a:endParaRPr sz="1800" dirty="0"/>
          </a:p>
          <a:p>
            <a:r>
              <a:rPr lang="sk-SK" sz="1800" b="1" dirty="0" smtClean="0"/>
              <a:t>Netreba </a:t>
            </a:r>
            <a:r>
              <a:rPr lang="sk-SK" sz="1800" b="1" dirty="0"/>
              <a:t>rozhodnutie o stavebnom zámere ani ohlásenie pri:</a:t>
            </a:r>
            <a:endParaRPr lang="sk-SK" sz="1800" dirty="0"/>
          </a:p>
          <a:p>
            <a:r>
              <a:rPr lang="sk-SK" sz="1800" b="1" dirty="0"/>
              <a:t>a) Údržbe stavby:</a:t>
            </a:r>
            <a:endParaRPr lang="sk-SK" sz="1800" dirty="0"/>
          </a:p>
          <a:p>
            <a:r>
              <a:rPr lang="sk-SK" sz="1750" dirty="0"/>
              <a:t>Oprava fasády, strechy, žľabov, výplní otvorov, oplotenia (bez zmeny trasy a veľkosti)</a:t>
            </a:r>
          </a:p>
          <a:p>
            <a:r>
              <a:rPr lang="sk-SK" sz="1750" dirty="0"/>
              <a:t>Vnútorné priečky, obklady, podlahy, podhľady, dvere, zábradlia, mreže atď.</a:t>
            </a:r>
          </a:p>
          <a:p>
            <a:r>
              <a:rPr lang="sk-SK" sz="1750" dirty="0"/>
              <a:t>Elektrické vedenia, bleskozvody – bez zmeny trasy/ochranného pásma</a:t>
            </a:r>
          </a:p>
          <a:p>
            <a:r>
              <a:rPr lang="sk-SK" sz="1750" dirty="0" smtClean="0"/>
              <a:t>Oprava vedenia </a:t>
            </a:r>
            <a:r>
              <a:rPr lang="sk-SK" sz="1750" dirty="0"/>
              <a:t>plynu, vody, kanalizácie – bez zmeny trasy/ochranného pásma</a:t>
            </a:r>
          </a:p>
          <a:p>
            <a:r>
              <a:rPr lang="sk-SK" sz="1750" dirty="0" smtClean="0"/>
              <a:t>Oprava </a:t>
            </a:r>
            <a:r>
              <a:rPr lang="sk-SK" sz="1750" dirty="0"/>
              <a:t>a údržba elektrických a osvetľovacích rozvodov, slaboprúdových rozvodov, technického, energetického alebo technologického vybavenia stavby, ako aj výmena ich súčastí, ak sa tým nemení pripojenie stavby na siete technického vybavenia územia ani sa tým nezhorší vplyv stavby na okolie alebo na životné prostredie</a:t>
            </a:r>
            <a:r>
              <a:rPr lang="sk-SK" sz="1750" dirty="0" smtClean="0"/>
              <a:t>,</a:t>
            </a:r>
          </a:p>
          <a:p>
            <a:r>
              <a:rPr lang="sk-SK" sz="1750" dirty="0" smtClean="0"/>
              <a:t>Výmena </a:t>
            </a:r>
            <a:r>
              <a:rPr lang="sk-SK" sz="1750" dirty="0"/>
              <a:t>centrálnych vysávačov, </a:t>
            </a:r>
            <a:r>
              <a:rPr lang="sk-SK" sz="1750" dirty="0" smtClean="0"/>
              <a:t>drvičov odpadov</a:t>
            </a:r>
          </a:p>
          <a:p>
            <a:r>
              <a:rPr lang="sk-SK" sz="1750" dirty="0" smtClean="0"/>
              <a:t>Maliarske, natieračské, tapetárske a dekoračné práce</a:t>
            </a:r>
            <a:endParaRPr lang="sk-SK"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1105469" y="1273498"/>
            <a:ext cx="5820770" cy="4401205"/>
          </a:xfrm>
          <a:prstGeom prst="rect">
            <a:avLst/>
          </a:prstGeom>
        </p:spPr>
        <p:txBody>
          <a:bodyPr wrap="square">
            <a:spAutoFit/>
          </a:bodyPr>
          <a:lstStyle/>
          <a:p>
            <a:r>
              <a:rPr lang="sk-SK" sz="2000" b="1" dirty="0"/>
              <a:t>b) Výmena zabudovaných </a:t>
            </a:r>
            <a:r>
              <a:rPr lang="sk-SK" sz="2000" b="1" dirty="0" err="1"/>
              <a:t>zariaďovacích</a:t>
            </a:r>
            <a:r>
              <a:rPr lang="sk-SK" sz="2000" b="1" dirty="0"/>
              <a:t> predmetov:</a:t>
            </a:r>
            <a:endParaRPr lang="sk-SK" sz="2000" dirty="0"/>
          </a:p>
          <a:p>
            <a:r>
              <a:rPr lang="sk-SK" sz="2000" dirty="0"/>
              <a:t>Kuchyne, kúpeľne, vstavané skrine, nábytok</a:t>
            </a:r>
          </a:p>
          <a:p>
            <a:r>
              <a:rPr lang="sk-SK" sz="2000" b="1" dirty="0"/>
              <a:t>c) Krátkodobé prenosné zariadenia:</a:t>
            </a:r>
            <a:endParaRPr lang="sk-SK" sz="2000" dirty="0"/>
          </a:p>
          <a:p>
            <a:r>
              <a:rPr lang="sk-SK" sz="2000" dirty="0"/>
              <a:t>Stánky, výzdoby, osvetlenie</a:t>
            </a:r>
          </a:p>
          <a:p>
            <a:r>
              <a:rPr lang="sk-SK" sz="2000" b="1" dirty="0"/>
              <a:t>d) Scénické stavby</a:t>
            </a:r>
            <a:endParaRPr lang="sk-SK" sz="2000" dirty="0"/>
          </a:p>
          <a:p>
            <a:r>
              <a:rPr lang="sk-SK" sz="2000" b="1" dirty="0"/>
              <a:t>e) Zariadenia geodetických bodov</a:t>
            </a:r>
            <a:endParaRPr lang="sk-SK" sz="2000" dirty="0"/>
          </a:p>
          <a:p>
            <a:r>
              <a:rPr lang="sk-SK" sz="2000" b="1" dirty="0"/>
              <a:t>f) Konštrukcie chmeľníc a vinohradov</a:t>
            </a:r>
            <a:endParaRPr lang="sk-SK" sz="2000" dirty="0"/>
          </a:p>
          <a:p>
            <a:r>
              <a:rPr lang="sk-SK" sz="2000" b="1" dirty="0"/>
              <a:t>g) Vnútorné rozvody a zvody antén</a:t>
            </a:r>
            <a:endParaRPr lang="sk-SK" sz="2000" dirty="0"/>
          </a:p>
          <a:p>
            <a:r>
              <a:rPr lang="sk-SK" sz="2000" b="1" dirty="0"/>
              <a:t>h) Informačné konštrukcie do 1,2 m² (na stĺpoch, bez zasahovania do profilu komunikácie)</a:t>
            </a:r>
            <a:endParaRPr lang="sk-SK" sz="2000" dirty="0"/>
          </a:p>
          <a:p>
            <a:r>
              <a:rPr lang="sk-SK" sz="2000" b="1" dirty="0"/>
              <a:t>i) </a:t>
            </a:r>
            <a:r>
              <a:rPr lang="sk-SK" sz="2000" b="1" u="sng" dirty="0"/>
              <a:t>Zariadenia na výrobu energie z OZE do 50 kW</a:t>
            </a:r>
            <a:endParaRPr lang="sk-SK" sz="2000" u="sng" dirty="0"/>
          </a:p>
          <a:p>
            <a:r>
              <a:rPr lang="sk-SK" sz="2000" b="1" dirty="0"/>
              <a:t>j) Nadzemné telekomunikačné prípojky</a:t>
            </a:r>
            <a:endParaRPr lang="sk-SK" sz="2000" dirty="0"/>
          </a:p>
          <a:p>
            <a:r>
              <a:rPr lang="sk-SK" sz="2000" b="1" dirty="0"/>
              <a:t>k) Drobná stavba a stavebné úpravy neuvedené v § 18 ods. 3</a:t>
            </a:r>
            <a:endParaRPr lang="sk-SK" sz="2000" dirty="0"/>
          </a:p>
        </p:txBody>
      </p:sp>
    </p:spTree>
    <p:extLst>
      <p:ext uri="{BB962C8B-B14F-4D97-AF65-F5344CB8AC3E}">
        <p14:creationId xmlns:p14="http://schemas.microsoft.com/office/powerpoint/2010/main" val="385946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p:cNvSpPr/>
          <p:nvPr/>
        </p:nvSpPr>
        <p:spPr>
          <a:xfrm>
            <a:off x="614149" y="779145"/>
            <a:ext cx="6837529" cy="3785652"/>
          </a:xfrm>
          <a:prstGeom prst="rect">
            <a:avLst/>
          </a:prstGeom>
        </p:spPr>
        <p:txBody>
          <a:bodyPr wrap="square">
            <a:spAutoFit/>
          </a:bodyPr>
          <a:lstStyle/>
          <a:p>
            <a:r>
              <a:rPr lang="sk-SK" sz="2000" b="1" dirty="0"/>
              <a:t>ODSTRÁNENIE STAVBY (§ 63 ods. 11 ZÁKONA č. 25/2025 Z. z.)</a:t>
            </a:r>
          </a:p>
          <a:p>
            <a:endParaRPr lang="sk-SK" sz="2000" b="1" dirty="0" smtClean="0"/>
          </a:p>
          <a:p>
            <a:r>
              <a:rPr lang="sk-SK" sz="2000" b="1" dirty="0" smtClean="0"/>
              <a:t>Ohlásenie </a:t>
            </a:r>
            <a:r>
              <a:rPr lang="sk-SK" sz="2000" b="1" dirty="0"/>
              <a:t>lehoty na odstránenie stavby:</a:t>
            </a:r>
            <a:endParaRPr lang="sk-SK" sz="2000" dirty="0"/>
          </a:p>
          <a:p>
            <a:pPr>
              <a:buFont typeface="Arial" panose="020B0604020202020204" pitchFamily="34" charset="0"/>
              <a:buChar char="•"/>
            </a:pPr>
            <a:r>
              <a:rPr lang="sk-SK" sz="2000" dirty="0"/>
              <a:t>Ak ide o:</a:t>
            </a:r>
          </a:p>
          <a:p>
            <a:pPr marL="742950" lvl="1" indent="-285750">
              <a:buFont typeface="Arial" panose="020B0604020202020204" pitchFamily="34" charset="0"/>
              <a:buChar char="•"/>
            </a:pPr>
            <a:r>
              <a:rPr lang="sk-SK" sz="2000" dirty="0"/>
              <a:t>Stavbu zhotovenú na základe ohlásenia</a:t>
            </a:r>
          </a:p>
          <a:p>
            <a:pPr marL="742950" lvl="1" indent="-285750">
              <a:buFont typeface="Arial" panose="020B0604020202020204" pitchFamily="34" charset="0"/>
              <a:buChar char="•"/>
            </a:pPr>
            <a:r>
              <a:rPr lang="sk-SK" sz="2000" dirty="0"/>
              <a:t>Informačnú konštrukciu</a:t>
            </a:r>
          </a:p>
          <a:p>
            <a:pPr marL="742950" lvl="1" indent="-285750">
              <a:buFont typeface="Arial" panose="020B0604020202020204" pitchFamily="34" charset="0"/>
              <a:buChar char="•"/>
            </a:pPr>
            <a:r>
              <a:rPr lang="sk-SK" sz="2000" dirty="0"/>
              <a:t>Zmontovaný výrobok</a:t>
            </a:r>
          </a:p>
          <a:p>
            <a:r>
              <a:rPr lang="sk-SK" sz="2000" dirty="0"/>
              <a:t>postačí, ak vlastník ohlási správnemu orgánu lehotu, v ktorej bude odstránená (overiť vlastnícky vzťah)</a:t>
            </a:r>
          </a:p>
          <a:p>
            <a:endParaRPr lang="sk-SK" sz="2000" b="1" dirty="0" smtClean="0"/>
          </a:p>
          <a:p>
            <a:endParaRPr lang="sk-SK" sz="2000" b="1" dirty="0"/>
          </a:p>
          <a:p>
            <a:r>
              <a:rPr lang="sk-SK" sz="2000" b="1" dirty="0" smtClean="0"/>
              <a:t>Formulár</a:t>
            </a:r>
            <a:r>
              <a:rPr lang="sk-SK" sz="2000" b="1" dirty="0"/>
              <a:t>:</a:t>
            </a:r>
            <a:r>
              <a:rPr lang="sk-SK" sz="2000" dirty="0"/>
              <a:t> Príloha č. 12 k Vyhláške č. 60/2025 Z. z.</a:t>
            </a:r>
          </a:p>
        </p:txBody>
      </p:sp>
    </p:spTree>
    <p:extLst>
      <p:ext uri="{BB962C8B-B14F-4D97-AF65-F5344CB8AC3E}">
        <p14:creationId xmlns:p14="http://schemas.microsoft.com/office/powerpoint/2010/main" val="1998331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TotalTime>
  <Words>663</Words>
  <Application>Microsoft Office PowerPoint</Application>
  <PresentationFormat>Prezentácia na obrazovke (4:3)</PresentationFormat>
  <Paragraphs>64</Paragraphs>
  <Slides>10</Slides>
  <Notes>0</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10</vt:i4>
      </vt:variant>
    </vt:vector>
  </HeadingPairs>
  <TitlesOfParts>
    <vt:vector size="13" baseType="lpstr">
      <vt:lpstr>Arial</vt:lpstr>
      <vt:lpstr>Calibri</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KEDY NETREBA OHLÁSENIE (§ 18 ods. 5 ZÁKONA č. 25/2025 Z. z.)</vt:lpstr>
      <vt:lpstr>Prezentácia programu PowerPoint</vt:lpstr>
      <vt:lpstr>Prezentácia programu PowerPoint</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subject/>
  <dc:creator>Marcel</dc:creator>
  <cp:keywords/>
  <dc:description>generated using python-pptx</dc:description>
  <cp:lastModifiedBy>Marcel</cp:lastModifiedBy>
  <cp:revision>12</cp:revision>
  <dcterms:created xsi:type="dcterms:W3CDTF">2013-01-27T09:14:16Z</dcterms:created>
  <dcterms:modified xsi:type="dcterms:W3CDTF">2025-07-03T05:49:15Z</dcterms:modified>
  <cp:category/>
</cp:coreProperties>
</file>